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63C979D3-631C-4B61-83B0-5A6CFE9044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6577a7712_0_1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6577a771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654954b85_2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654954b85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6577a7712_0_9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6577a771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654954b85_2_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654954b85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654954b85_2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654954b85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654954b85_2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654954b8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6577a7712_0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6577a771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654954b85_2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654954b85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654954b85_2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654954b85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6577a7712_0_4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6577a771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6577a7712_0_1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6577a77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6577a7712_0_1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6577a771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6577a7712_0_13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6577a771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.xml"  /><Relationship Id="rId3" Type="http://schemas.openxmlformats.org/officeDocument/2006/relationships/hyperlink" Target="https://www.kaggle.com/andrewmvd/suicide-dataset" TargetMode="External" /><Relationship Id="rId4" Type="http://schemas.openxmlformats.org/officeDocument/2006/relationships/hyperlink" Target="https://www.kaggle.com/daniboy370/world-data-by-country-2020?select=Suicide+rate.csv" TargetMode="External"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hyperlink" Target="https:\\github.com\sohyeondian\Happiness\blob\main\06.%20%EC%9E%90%EC%82%B4%EB%A5%A0%EA%B3%BC%EC%9D%98%20%EA%B4%80%EA%B3%84.ipynb" TargetMode="External" /><Relationship Id="rId9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3.xml"  /><Relationship Id="rId3" Type="http://schemas.openxmlformats.org/officeDocument/2006/relationships/hyperlink" Target="https://www.kaggle.com/sansuthi/gapminder-internet" TargetMode="External"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Relationship Id="rId3" Type="http://schemas.openxmlformats.org/officeDocument/2006/relationships/hyperlink" Target="https://www.kaggle.com/mathurinache/world-happiness-report" TargetMode="External" /><Relationship Id="rId4" Type="http://schemas.openxmlformats.org/officeDocument/2006/relationships/hyperlink" Target="https://www.kaggle.com/ajaypalsinghlo/world-happiness-report-2021?select=world-happiness-report-2021.csv" TargetMode="External"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hyperlink" Target="https://www.kaggle.com/ajaypalsinghlo/world-happiness-report-2021?select=world-happiness-report-2021.csv" TargetMode="External" /><Relationship Id="rId8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hyperlink" Target="https:\\github.com\sohyeondian\Happiness\blob\main\00.%20%EB%8D%B0%EC%9D%B4%ED%84%B0%20%EA%B2%B0%EC%B8%A1%EA%B0%92%20%ED%99%95%EC%9D%B8.ipynb" TargetMode="External" /><Relationship Id="rId8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9.png"  /><Relationship Id="rId4" Type="http://schemas.openxmlformats.org/officeDocument/2006/relationships/hyperlink" Target="https://github.com/sohyeondian/Happiness/blob/main/Happiness1521.csv" TargetMode="External"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5.pn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행복지수 분석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1조  - 박소현  유연중  박상규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68000" y="2218050"/>
            <a:ext cx="2808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540"/>
              <a:t>추가 데이터</a:t>
            </a:r>
            <a:endParaRPr sz="354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자살률 분석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357625"/>
            <a:ext cx="40227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Global Suicide Indicators</a:t>
            </a:r>
            <a:r>
              <a:rPr lang="ko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(2015~2017)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ko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WORLD DATA by country (2020)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74" y="1714532"/>
            <a:ext cx="4022703" cy="74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73" y="2954932"/>
            <a:ext cx="4022702" cy="73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9895" y="1357625"/>
            <a:ext cx="4459155" cy="29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4572000" y="3320600"/>
            <a:ext cx="502200" cy="165600"/>
          </a:xfrm>
          <a:prstGeom prst="ellipse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51400" y="4557601"/>
            <a:ext cx="49260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자살</a:t>
            </a:r>
            <a:r>
              <a:rPr lang="ko"/>
              <a:t>률 - 행복지수 및 기타요인 </a:t>
            </a:r>
            <a:r>
              <a:rPr lang="ko"/>
              <a:t>상관관계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637" y="1274213"/>
            <a:ext cx="3857950" cy="259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13" y="1137450"/>
            <a:ext cx="4417475" cy="373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인터넷보급률 	분석</a:t>
            </a:r>
            <a:br>
              <a:rPr lang="ko"/>
            </a:b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636475" y="6096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Global Internet Usage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650" y="1734352"/>
            <a:ext cx="3182175" cy="21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75" y="1504925"/>
            <a:ext cx="4647649" cy="9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525" y="2718213"/>
            <a:ext cx="36766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6290600" y="3855775"/>
            <a:ext cx="2723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4"/>
                </a:solidFill>
                <a:highlight>
                  <a:srgbClr val="FFFFFF"/>
                </a:highlight>
              </a:rPr>
              <a:t>0.790886425873029</a:t>
            </a:r>
            <a:endParaRPr b="1">
              <a:solidFill>
                <a:schemeClr val="accent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6090800" y="1383950"/>
            <a:ext cx="28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행복지수와 인터넷보급률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순위별 상관계수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770950" y="1401575"/>
            <a:ext cx="7030500" cy="3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행복지수 순위 1-30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0.64</a:t>
            </a:r>
            <a:r>
              <a:rPr b="1"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17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행복지수 순위 31-60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0.0049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행복지수 순위 61-90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0.2753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행복지수 순위 91-120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0.2614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행복지수 순위 121-150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-0.2302</a:t>
            </a:r>
            <a:endParaRPr b="1"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975" y="2568141"/>
            <a:ext cx="2808000" cy="20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588" y="1308043"/>
            <a:ext cx="180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6175" y="1308050"/>
            <a:ext cx="180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1025" y="1308050"/>
            <a:ext cx="180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1563" y="2568058"/>
            <a:ext cx="2809475" cy="2023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</a:t>
            </a:r>
            <a:r>
              <a:rPr lang="ko"/>
              <a:t>석 </a:t>
            </a:r>
            <a:r>
              <a:rPr lang="ko"/>
              <a:t>목표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067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908"/>
              <a:t>행복지수에 영향</a:t>
            </a:r>
            <a:r>
              <a:rPr lang="ko" sz="1908"/>
              <a:t>을 미치는 </a:t>
            </a:r>
            <a:r>
              <a:rPr lang="ko" sz="1908"/>
              <a:t>요인</a:t>
            </a:r>
            <a:endParaRPr sz="190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8"/>
          </a:p>
          <a:p>
            <a:pPr indent="-34067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908"/>
              <a:t>돈으</a:t>
            </a:r>
            <a:r>
              <a:rPr lang="ko" sz="1908"/>
              <a:t>로 행복을 살 수 있다?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8"/>
          </a:p>
          <a:p>
            <a:pPr indent="-34067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908"/>
              <a:t>선진국</a:t>
            </a:r>
            <a:r>
              <a:rPr lang="ko" sz="1908"/>
              <a:t>과 복지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8"/>
          </a:p>
          <a:p>
            <a:pPr indent="-34067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908"/>
              <a:t>행복은 어디에서 오는가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616500" y="1076275"/>
            <a:ext cx="779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World Happiness Report up to 2020</a:t>
            </a:r>
            <a:r>
              <a:rPr b="1" lang="ko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(2015~2020)</a:t>
            </a:r>
            <a:endParaRPr sz="17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7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World Happiness Report 2021</a:t>
            </a:r>
            <a:r>
              <a:rPr b="1" lang="ko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(2021)</a:t>
            </a:r>
            <a:endParaRPr b="1" sz="135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00" y="1563425"/>
            <a:ext cx="7794073" cy="15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500" y="3497025"/>
            <a:ext cx="7794073" cy="148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7750" y="196950"/>
            <a:ext cx="2372826" cy="9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</a:t>
            </a:r>
            <a:r>
              <a:rPr lang="ko"/>
              <a:t>터 출처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50" y="1777750"/>
            <a:ext cx="3102075" cy="280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925" y="1777762"/>
            <a:ext cx="2338150" cy="14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300" y="1777749"/>
            <a:ext cx="2338150" cy="20119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00850" y="1127250"/>
            <a:ext cx="180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2021, 2020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278375" y="1127250"/>
            <a:ext cx="233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2019, 2018 ,2017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570300" y="1127250"/>
            <a:ext cx="180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2016, 2015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300850" y="1777750"/>
            <a:ext cx="1299900" cy="436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300850" y="3628150"/>
            <a:ext cx="2977500" cy="817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402925" y="1952950"/>
            <a:ext cx="2338200" cy="1275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6529550" y="1777750"/>
            <a:ext cx="759300" cy="313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570300" y="2258350"/>
            <a:ext cx="1299900" cy="128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6570300" y="2676850"/>
            <a:ext cx="2255700" cy="951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</a:t>
            </a:r>
            <a:r>
              <a:rPr lang="ko"/>
              <a:t>본 정보 탐색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8375" y="3287982"/>
            <a:ext cx="3352576" cy="170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51400" y="4557601"/>
            <a:ext cx="49260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컬</a:t>
            </a:r>
            <a:r>
              <a:rPr lang="ko"/>
              <a:t>럼 선정</a:t>
            </a:r>
            <a:r>
              <a:rPr lang="ko"/>
              <a:t> 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25" y="1672150"/>
            <a:ext cx="4033675" cy="24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4690225" y="1672150"/>
            <a:ext cx="32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4800600" y="1560538"/>
            <a:ext cx="30840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연도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지역 구분(대륙)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나라 이름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행복지수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경제(GDP)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인간관계(가족, 지인)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건강(기대 수명)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자유도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자선(기부, 관용)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부패(정부)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6124100" y="1832725"/>
            <a:ext cx="233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&lt; 2017~2019년도 데이터에는 없음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" name="Google Shape;111;p1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1400" y="4557601"/>
            <a:ext cx="49260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</a:t>
            </a:r>
            <a:r>
              <a:rPr lang="ko"/>
              <a:t>터 변경</a:t>
            </a:r>
            <a:endParaRPr/>
          </a:p>
        </p:txBody>
      </p:sp>
      <p:graphicFrame>
        <p:nvGraphicFramePr>
          <p:cNvPr id="117" name="Google Shape;117;p18"/>
          <p:cNvGraphicFramePr/>
          <p:nvPr/>
        </p:nvGraphicFramePr>
        <p:xfrm>
          <a:off x="815888" y="13596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{63C979D3-631C-4B61-83B0-5A6CFE9044E5}</a:tableStyleId>
              </a:tblPr>
              <a:tblGrid>
                <a:gridCol w="3060025"/>
                <a:gridCol w="4452200"/>
              </a:tblGrid>
              <a:tr h="273800">
                <a:tc>
                  <a:txBody>
                    <a:bodyPr/>
                    <a:lstStyle/>
                    <a:p>
                      <a:pPr indent="0" lvl="0" marL="266700" marR="266700" rtl="0" algn="ctr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ko" sz="1350"/>
                        <a:t>2020, 2021</a:t>
                      </a:r>
                      <a:endParaRPr b="1" sz="13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700" marR="266700" rtl="0" algn="ctr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ko" sz="1350"/>
                        <a:t>20</a:t>
                      </a:r>
                      <a:r>
                        <a:rPr b="1" lang="ko" sz="1350"/>
                        <a:t>15, 2016</a:t>
                      </a:r>
                      <a:endParaRPr b="1" sz="13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800">
                <a:tc>
                  <a:txBody>
                    <a:bodyPr/>
                    <a:lstStyle/>
                    <a:p>
                      <a:pPr indent="0" lvl="0" marL="266700" marR="2667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" sz="1050"/>
                        <a:t>North America and ANZ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700" marR="2667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" sz="1050"/>
                        <a:t>North America, Australia and New Zealand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800">
                <a:tc>
                  <a:txBody>
                    <a:bodyPr/>
                    <a:lstStyle/>
                    <a:p>
                      <a:pPr indent="0" lvl="0" marL="266700" marR="2667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" sz="1050"/>
                        <a:t>Middle East and North Africa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700" marR="2667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" sz="1050"/>
                        <a:t>Middle East and Northern Africa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800">
                <a:tc>
                  <a:txBody>
                    <a:bodyPr/>
                    <a:lstStyle/>
                    <a:p>
                      <a:pPr indent="0" lvl="0" marL="266700" marR="2667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" sz="1050"/>
                        <a:t>East Asia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700" marR="2667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" sz="1050"/>
                        <a:t>Eastern Asia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800">
                <a:tc>
                  <a:txBody>
                    <a:bodyPr/>
                    <a:lstStyle/>
                    <a:p>
                      <a:pPr indent="0" lvl="0" marL="266700" marR="2667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" sz="1050"/>
                        <a:t>Southeast Asia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700" marR="2667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" sz="1050"/>
                        <a:t>Southeastern Asia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800">
                <a:tc>
                  <a:txBody>
                    <a:bodyPr/>
                    <a:lstStyle/>
                    <a:p>
                      <a:pPr indent="0" lvl="0" marL="266700" marR="2667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" sz="1050"/>
                        <a:t>South Asia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700" marR="2667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" sz="1050"/>
                        <a:t>Southern Asia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" name="Google Shape;118;p18"/>
          <p:cNvGraphicFramePr/>
          <p:nvPr/>
        </p:nvGraphicFramePr>
        <p:xfrm>
          <a:off x="815900" y="31460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{63C979D3-631C-4B61-83B0-5A6CFE9044E5}</a:tableStyleId>
              </a:tblPr>
              <a:tblGrid>
                <a:gridCol w="3060025"/>
                <a:gridCol w="4452200"/>
              </a:tblGrid>
              <a:tr h="273600">
                <a:tc>
                  <a:txBody>
                    <a:bodyPr/>
                    <a:lstStyle/>
                    <a:p>
                      <a:pPr indent="269999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Taiwan</a:t>
                      </a:r>
                      <a:endParaRPr b="1"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Taiwan Province of China</a:t>
                      </a:r>
                      <a:endParaRPr b="1"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600">
                <a:tc>
                  <a:txBody>
                    <a:bodyPr/>
                    <a:lstStyle/>
                    <a:p>
                      <a:pPr indent="269999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Trinidad and Tobago</a:t>
                      </a:r>
                      <a:endParaRPr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Trinidad &amp; Tobago</a:t>
                      </a:r>
                      <a:endParaRPr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600">
                <a:tc>
                  <a:txBody>
                    <a:bodyPr/>
                    <a:lstStyle/>
                    <a:p>
                      <a:pPr indent="269999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North Cyprus</a:t>
                      </a:r>
                      <a:endParaRPr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69999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Northern Cyprus</a:t>
                      </a:r>
                      <a:endParaRPr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600">
                <a:tc>
                  <a:txBody>
                    <a:bodyPr/>
                    <a:lstStyle/>
                    <a:p>
                      <a:pPr indent="269999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Hong Kong</a:t>
                      </a:r>
                      <a:endParaRPr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69999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Hong Kong S.A.R. of China/Hong Kong S.A.R., China</a:t>
                      </a:r>
                      <a:endParaRPr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600">
                <a:tc>
                  <a:txBody>
                    <a:bodyPr/>
                    <a:lstStyle/>
                    <a:p>
                      <a:pPr indent="269999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Macedonia</a:t>
                      </a:r>
                      <a:endParaRPr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69999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North Macedonia</a:t>
                      </a:r>
                      <a:endParaRPr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600">
                <a:tc>
                  <a:txBody>
                    <a:bodyPr/>
                    <a:lstStyle/>
                    <a:p>
                      <a:pPr indent="0" lvl="0" marL="269999" marR="2667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" sz="1100"/>
                        <a:t>Somalia</a:t>
                      </a:r>
                      <a:endParaRPr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69999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Somaliland region/Somaliland Region</a:t>
                      </a:r>
                      <a:endParaRPr sz="11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51600" y="4326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2015~2021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요소별 </a:t>
            </a:r>
            <a:r>
              <a:rPr lang="ko"/>
              <a:t>상관관계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00" y="1579250"/>
            <a:ext cx="4081700" cy="32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4">
            <a:alphaModFix/>
          </a:blip>
          <a:srcRect b="0" l="0" r="41145" t="0"/>
          <a:stretch/>
        </p:blipFill>
        <p:spPr>
          <a:xfrm>
            <a:off x="4489675" y="222734"/>
            <a:ext cx="4327225" cy="453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5">
            <a:alphaModFix/>
          </a:blip>
          <a:srcRect b="24826" l="59495" r="933" t="21692"/>
          <a:stretch/>
        </p:blipFill>
        <p:spPr>
          <a:xfrm>
            <a:off x="3365673" y="198877"/>
            <a:ext cx="974375" cy="8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6">
            <a:alphaModFix/>
          </a:blip>
          <a:srcRect b="0" l="0" r="40880" t="0"/>
          <a:stretch/>
        </p:blipFill>
        <p:spPr>
          <a:xfrm>
            <a:off x="4489675" y="222725"/>
            <a:ext cx="4327225" cy="451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세계지</a:t>
            </a:r>
            <a:r>
              <a:rPr lang="ko"/>
              <a:t>도 행복지수 차트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50" y="1130150"/>
            <a:ext cx="7133901" cy="35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51600" y="50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연도</a:t>
            </a:r>
            <a:r>
              <a:rPr lang="ko"/>
              <a:t>별 대륙 행복지수 평균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38" y="1216275"/>
            <a:ext cx="6918125" cy="37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/>
  <ep:Paragraphs>0</ep:Paragraphs>
  <ep:Slides>14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Tropic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yaan</cp:lastModifiedBy>
  <dcterms:modified xsi:type="dcterms:W3CDTF">2021-08-17T22:17:51.834</dcterms:modified>
  <cp:revision>4</cp:revision>
  <cp:version>1000.0000.01</cp:version>
</cp:coreProperties>
</file>